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2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228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764705"/>
            <a:ext cx="8458200" cy="4464495"/>
          </a:xfrm>
        </p:spPr>
        <p:txBody>
          <a:bodyPr>
            <a:prstTxWarp prst="textInflateTop">
              <a:avLst/>
            </a:prstTxWarp>
          </a:bodyPr>
          <a:lstStyle/>
          <a:p>
            <a:pPr algn="ctr"/>
            <a:r>
              <a:rPr lang="kk-KZ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>Электр тоғының Адам ағзасына әсері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2827784"/>
          </a:xfrm>
        </p:spPr>
        <p:txBody>
          <a:bodyPr/>
          <a:lstStyle/>
          <a:p>
            <a:r>
              <a:rPr lang="kk-KZ" dirty="0" smtClean="0">
                <a:solidFill>
                  <a:schemeClr val="tx1"/>
                </a:solidFill>
              </a:rPr>
              <a:t>Электр тоғының әсерінен болатын зақым </a:t>
            </a:r>
            <a:r>
              <a:rPr lang="kk-KZ" dirty="0" smtClean="0">
                <a:solidFill>
                  <a:srgbClr val="FF0000"/>
                </a:solidFill>
              </a:rPr>
              <a:t>электр жарақаты </a:t>
            </a:r>
            <a:r>
              <a:rPr lang="kk-KZ" dirty="0" smtClean="0">
                <a:solidFill>
                  <a:schemeClr val="tx1"/>
                </a:solidFill>
              </a:rPr>
              <a:t>деп аталады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ima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780928"/>
            <a:ext cx="4824536" cy="3459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solidFill>
                  <a:srgbClr val="C00000"/>
                </a:solidFill>
              </a:rPr>
              <a:t>Тоқтың соғуы – организмге: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700807"/>
            <a:ext cx="4915272" cy="3024337"/>
          </a:xfrm>
        </p:spPr>
        <p:txBody>
          <a:bodyPr>
            <a:normAutofit fontScale="92500" lnSpcReduction="10000"/>
          </a:bodyPr>
          <a:lstStyle/>
          <a:p>
            <a:r>
              <a:rPr lang="kk-KZ" sz="5200" dirty="0" smtClean="0">
                <a:solidFill>
                  <a:srgbClr val="0070C0"/>
                </a:solidFill>
              </a:rPr>
              <a:t>Термиялық</a:t>
            </a:r>
          </a:p>
          <a:p>
            <a:r>
              <a:rPr lang="kk-KZ" sz="5200" dirty="0" smtClean="0">
                <a:solidFill>
                  <a:srgbClr val="002060"/>
                </a:solidFill>
              </a:rPr>
              <a:t>Электрлік</a:t>
            </a:r>
          </a:p>
          <a:p>
            <a:r>
              <a:rPr lang="kk-KZ" sz="5200" dirty="0" smtClean="0">
                <a:solidFill>
                  <a:srgbClr val="00B0F0"/>
                </a:solidFill>
              </a:rPr>
              <a:t>Механикалық</a:t>
            </a:r>
            <a:r>
              <a:rPr lang="kk-KZ" sz="5200" dirty="0" smtClean="0"/>
              <a:t> </a:t>
            </a:r>
          </a:p>
          <a:p>
            <a:pPr>
              <a:buNone/>
            </a:pPr>
            <a:r>
              <a:rPr lang="kk-KZ" dirty="0" smtClean="0"/>
              <a:t>   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4005064"/>
            <a:ext cx="8686800" cy="1872208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Әсерден туындайтын күрделі хим-физ құбылыс</a:t>
            </a:r>
            <a:endParaRPr kumimoji="0" lang="ru-RU" sz="2800" b="0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e065c8d5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56792"/>
            <a:ext cx="3600400" cy="2700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963688"/>
          </a:xfrm>
        </p:spPr>
        <p:txBody>
          <a:bodyPr>
            <a:normAutofit/>
            <a:scene3d>
              <a:camera prst="isometricOffAxis1Right"/>
              <a:lightRig rig="threePt" dir="t"/>
            </a:scene3d>
          </a:bodyPr>
          <a:lstStyle/>
          <a:p>
            <a:r>
              <a:rPr lang="kk-KZ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Электр тоғы өткен кезде зардап шегушінің жеке түйсінулері әртүрлі:</a:t>
            </a:r>
            <a:endParaRPr lang="ru-RU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36912"/>
            <a:ext cx="8686800" cy="3443213"/>
          </a:xfrm>
        </p:spPr>
        <p:txBody>
          <a:bodyPr/>
          <a:lstStyle/>
          <a:p>
            <a:r>
              <a:rPr lang="kk-KZ" dirty="0" smtClean="0"/>
              <a:t>Жеңіл соққы;</a:t>
            </a:r>
          </a:p>
          <a:p>
            <a:r>
              <a:rPr lang="kk-KZ" dirty="0" smtClean="0"/>
              <a:t>Дененің күйіп ашуы;</a:t>
            </a:r>
          </a:p>
          <a:p>
            <a:r>
              <a:rPr lang="kk-KZ" dirty="0" smtClean="0"/>
              <a:t>Бұлшық еттің құрысуы;</a:t>
            </a:r>
          </a:p>
          <a:p>
            <a:r>
              <a:rPr lang="kk-KZ" dirty="0" smtClean="0"/>
              <a:t>Дірілдеу 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457200"/>
            <a:ext cx="5931768" cy="838200"/>
          </a:xfrm>
        </p:spPr>
        <p:txBody>
          <a:bodyPr/>
          <a:lstStyle/>
          <a:p>
            <a:r>
              <a:rPr lang="kk-KZ" dirty="0" smtClean="0"/>
              <a:t>Белгілері:</a:t>
            </a:r>
            <a:endParaRPr lang="ru-RU" dirty="0"/>
          </a:p>
        </p:txBody>
      </p:sp>
      <p:pic>
        <p:nvPicPr>
          <p:cNvPr id="4" name="Содержимое 3" descr="image008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3771900" cy="27305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355976" y="1340768"/>
            <a:ext cx="4788024" cy="3672408"/>
          </a:xfrm>
          <a:prstGeom prst="rect">
            <a:avLst/>
          </a:prstGeom>
        </p:spPr>
        <p:txBody>
          <a:bodyPr vert="horz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k-KZ" sz="36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Тері жамылғыларының ағаруы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Сілекейдің</a:t>
            </a:r>
            <a:r>
              <a:rPr kumimoji="0" lang="kk-KZ" sz="3600" b="0" i="0" u="none" strike="noStrike" kern="1200" cap="all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көп бөлінуі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k-KZ" sz="3600" cap="all" baseline="0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Құсықтың</a:t>
            </a:r>
            <a:r>
              <a:rPr lang="kk-KZ" sz="36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келуі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k-KZ" sz="36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Жүрек төңірегінің сырқырауы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9552" y="4653136"/>
            <a:ext cx="8604448" cy="1800200"/>
          </a:xfrm>
          <a:prstGeom prst="rect">
            <a:avLst/>
          </a:prstGeom>
        </p:spPr>
        <p:txBody>
          <a:bodyPr vert="horz" anchor="ctr">
            <a:prstTxWarp prst="textChevron">
              <a:avLst/>
            </a:prstTxWarp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600" b="0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Тоқтың</a:t>
            </a:r>
            <a:r>
              <a:rPr kumimoji="0" lang="kk-KZ" sz="3600" b="0" i="0" u="none" strike="noStrike" kern="1200" cap="all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әсерінін жойғаннан кейін зардап шегуші шаршауды, бүкіл денесіндегі ауырлықты, еңсесін басуды немесе қозуды сезінеді.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1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5784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5459437"/>
          </a:xfrm>
        </p:spPr>
        <p:txBody>
          <a:bodyPr>
            <a:noAutofit/>
          </a:bodyPr>
          <a:lstStyle/>
          <a:p>
            <a:r>
              <a:rPr lang="kk-KZ" sz="4000" dirty="0" smtClean="0">
                <a:solidFill>
                  <a:srgbClr val="FFFF00"/>
                </a:solidFill>
              </a:rPr>
              <a:t>Электр жарақаты кезіндегі жүйке  жүйесіне электр тогының әсері нәтижесінде пайда болған ортақ құбылыстар аса қауіпті.</a:t>
            </a:r>
          </a:p>
          <a:p>
            <a:r>
              <a:rPr lang="kk-KZ" sz="4000" dirty="0" smtClean="0">
                <a:solidFill>
                  <a:srgbClr val="FFFF00"/>
                </a:solidFill>
              </a:rPr>
              <a:t>Тоқ соққан адам бірден есінен айырылады, бұлшық еттің қысқаруынан кейде зардап шегушіні электр тоғы бар өткізгіштен ажырату өте қиынға түседі.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872208"/>
          </a:xfrm>
        </p:spPr>
        <p:txBody>
          <a:bodyPr>
            <a:prstTxWarp prst="textChevron">
              <a:avLst/>
            </a:prstTxWarp>
            <a:normAutofit fontScale="90000"/>
          </a:bodyPr>
          <a:lstStyle/>
          <a:p>
            <a:pPr algn="ctr"/>
            <a:r>
              <a:rPr lang="kk-KZ" dirty="0" smtClean="0">
                <a:solidFill>
                  <a:srgbClr val="7030A0"/>
                </a:solidFill>
                <a:effectLst/>
              </a:rPr>
              <a:t>Жүйке клеткаларының зақымдалуының нәтижесінде сырқаттар ауыр күйде бастан өткереді</a:t>
            </a:r>
            <a:endParaRPr lang="ru-RU" dirty="0">
              <a:solidFill>
                <a:srgbClr val="7030A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348880"/>
            <a:ext cx="8686800" cy="3731245"/>
          </a:xfrm>
        </p:spPr>
        <p:txBody>
          <a:bodyPr>
            <a:normAutofit/>
          </a:bodyPr>
          <a:lstStyle/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Естен айырылу;</a:t>
            </a:r>
          </a:p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Дене температурасын төмендету;</a:t>
            </a:r>
          </a:p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Тыныс алуының тоқтауы;</a:t>
            </a:r>
          </a:p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Жүрек қызметінің әлсіреуі;</a:t>
            </a:r>
          </a:p>
          <a:p>
            <a:r>
              <a:rPr lang="kk-KZ" sz="3600" dirty="0" smtClean="0">
                <a:latin typeface="Times New Roman KZ" pitchFamily="18" charset="0"/>
                <a:ea typeface="Times New Roman KZ" pitchFamily="18" charset="0"/>
              </a:rPr>
              <a:t>Дененнің құрысуы;</a:t>
            </a:r>
            <a:endParaRPr lang="ru-RU" sz="3600" dirty="0">
              <a:latin typeface="Times New Roman KZ" pitchFamily="18" charset="0"/>
              <a:ea typeface="Times New Roman KZ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1561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Электр</a:t>
            </a:r>
            <a:r>
              <a:rPr lang="en-US" dirty="0" smtClean="0"/>
              <a:t> </a:t>
            </a:r>
            <a:r>
              <a:rPr lang="en-US" dirty="0" err="1" smtClean="0"/>
              <a:t>жарақаты</a:t>
            </a:r>
            <a:r>
              <a:rPr lang="en-US" dirty="0" smtClean="0"/>
              <a:t>  </a:t>
            </a:r>
            <a:r>
              <a:rPr lang="en-US" dirty="0" err="1" smtClean="0"/>
              <a:t>төрт</a:t>
            </a:r>
            <a:r>
              <a:rPr lang="en-US" dirty="0" smtClean="0"/>
              <a:t> </a:t>
            </a:r>
            <a:r>
              <a:rPr lang="en-US" dirty="0" err="1" smtClean="0"/>
              <a:t>дәрежеге</a:t>
            </a:r>
            <a:r>
              <a:rPr lang="en-US" dirty="0" smtClean="0"/>
              <a:t> </a:t>
            </a:r>
            <a:r>
              <a:rPr lang="en-US" dirty="0" err="1" smtClean="0"/>
              <a:t>бөлінеді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I-</a:t>
            </a:r>
            <a:r>
              <a:rPr lang="en-US" dirty="0" err="1" smtClean="0">
                <a:solidFill>
                  <a:srgbClr val="FF0000"/>
                </a:solidFill>
              </a:rPr>
              <a:t>дәрежеде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зардап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шегуші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есінен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айырылмай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бұлшық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етінің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дірілін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сезінеді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II-</a:t>
            </a:r>
            <a:r>
              <a:rPr lang="en-US" dirty="0" err="1" smtClean="0">
                <a:solidFill>
                  <a:srgbClr val="00B050"/>
                </a:solidFill>
              </a:rPr>
              <a:t>дәрежеде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зардап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шегушінің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бұлшық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еті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дірілдеп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артынша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есінен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айырылады</a:t>
            </a:r>
            <a:r>
              <a:rPr lang="en-US" dirty="0" smtClean="0">
                <a:solidFill>
                  <a:srgbClr val="00B050"/>
                </a:solidFill>
              </a:rPr>
              <a:t>;</a:t>
            </a:r>
            <a:endParaRPr lang="ru-RU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III-</a:t>
            </a:r>
            <a:r>
              <a:rPr lang="en-US" dirty="0" err="1" smtClean="0">
                <a:solidFill>
                  <a:srgbClr val="0070C0"/>
                </a:solidFill>
              </a:rPr>
              <a:t>дәрежеде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зардап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шегушіде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есінен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айырылумен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қатар</a:t>
            </a:r>
            <a:r>
              <a:rPr lang="en-US" dirty="0" smtClean="0">
                <a:solidFill>
                  <a:srgbClr val="0070C0"/>
                </a:solidFill>
              </a:rPr>
              <a:t>   </a:t>
            </a:r>
            <a:r>
              <a:rPr lang="en-US" dirty="0" err="1" smtClean="0">
                <a:solidFill>
                  <a:srgbClr val="0070C0"/>
                </a:solidFill>
              </a:rPr>
              <a:t>жүрек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қызметі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мен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тыныс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алуы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бұзылады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IV</a:t>
            </a:r>
            <a:r>
              <a:rPr lang="ru-RU" dirty="0" err="1" smtClean="0">
                <a:solidFill>
                  <a:srgbClr val="7030A0"/>
                </a:solidFill>
              </a:rPr>
              <a:t>-дәрежеде зардап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шегуші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клиникалық өлім жағдайында болады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23056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85148" y="3212976"/>
            <a:ext cx="2758852" cy="31589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Электр </a:t>
            </a:r>
            <a:r>
              <a:rPr lang="ru-RU" dirty="0" err="1" smtClean="0"/>
              <a:t>жарақатындағы алғашқы медициналық көмек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0886113">
            <a:off x="383702" y="2311335"/>
            <a:ext cx="4699248" cy="4133777"/>
          </a:xfrm>
        </p:spPr>
        <p:txBody>
          <a:bodyPr/>
          <a:lstStyle/>
          <a:p>
            <a:r>
              <a:rPr lang="ru-RU" dirty="0" err="1" smtClean="0"/>
              <a:t>Алғашқы  көмек көрсеткен кездегі</a:t>
            </a:r>
            <a:r>
              <a:rPr lang="ru-RU" dirty="0" smtClean="0"/>
              <a:t> </a:t>
            </a:r>
            <a:r>
              <a:rPr lang="ru-RU" dirty="0" err="1" smtClean="0"/>
              <a:t>басты</a:t>
            </a:r>
            <a:r>
              <a:rPr lang="ru-RU" dirty="0" smtClean="0"/>
              <a:t> </a:t>
            </a:r>
            <a:r>
              <a:rPr lang="ru-RU" dirty="0" err="1" smtClean="0"/>
              <a:t>сәттердің бірі</a:t>
            </a:r>
            <a:r>
              <a:rPr lang="ru-RU" dirty="0" smtClean="0"/>
              <a:t>- </a:t>
            </a:r>
            <a:r>
              <a:rPr lang="ru-RU" dirty="0" err="1" smtClean="0">
                <a:solidFill>
                  <a:srgbClr val="C00000"/>
                </a:solidFill>
              </a:rPr>
              <a:t>зардап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шегушіні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электр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тоғынан </a:t>
            </a:r>
            <a:r>
              <a:rPr lang="ru-RU" dirty="0" smtClean="0">
                <a:solidFill>
                  <a:srgbClr val="C00000"/>
                </a:solidFill>
              </a:rPr>
              <a:t>тез </a:t>
            </a:r>
            <a:r>
              <a:rPr lang="ru-RU" dirty="0" err="1" smtClean="0">
                <a:solidFill>
                  <a:srgbClr val="C00000"/>
                </a:solidFill>
              </a:rPr>
              <a:t>босату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Рисунок 3" descr="pervaya-pomosch-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1772816"/>
            <a:ext cx="2857500" cy="19526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92696"/>
            <a:ext cx="8299648" cy="2448272"/>
          </a:xfrm>
        </p:spPr>
        <p:txBody>
          <a:bodyPr>
            <a:normAutofit fontScale="77500" lnSpcReduction="20000"/>
          </a:bodyPr>
          <a:lstStyle/>
          <a:p>
            <a:r>
              <a:rPr lang="kk-KZ" sz="4000" dirty="0" smtClean="0"/>
              <a:t>Зардап шегушіні өткізгіштен босатып, қауіпсіз жерге апарғаннан кейін оны мұқият тексеру қажет.</a:t>
            </a:r>
          </a:p>
          <a:p>
            <a:r>
              <a:rPr lang="kk-KZ" sz="4000" dirty="0" smtClean="0"/>
              <a:t>Жергілікті закымдануды термиялық күйік кезіндегі сияқты емдеп, таңғышпен жабады.</a:t>
            </a:r>
            <a:endParaRPr lang="ru-RU" sz="4000" dirty="0"/>
          </a:p>
        </p:txBody>
      </p:sp>
      <p:pic>
        <p:nvPicPr>
          <p:cNvPr id="4" name="Рисунок 3" descr="4822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068960"/>
            <a:ext cx="4286250" cy="2857500"/>
          </a:xfrm>
          <a:prstGeom prst="rect">
            <a:avLst/>
          </a:prstGeom>
        </p:spPr>
      </p:pic>
      <p:pic>
        <p:nvPicPr>
          <p:cNvPr id="5" name="Рисунок 4" descr="imag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068960"/>
            <a:ext cx="3916856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67546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kk-KZ" dirty="0" smtClean="0">
                <a:solidFill>
                  <a:srgbClr val="7030A0"/>
                </a:solidFill>
                <a:effectLst/>
              </a:rPr>
              <a:t>Электр жарқатын алған барлық адам ауруханада жатуы тиіс. Осындай сырқаттарды стационарға тасымалданған кезде жасанды тыныс алдырудытоқтатпау керек, ол жүйелі, табанды және үздіксіз жүргізілуге тиіс.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solidFill>
                  <a:srgbClr val="0070C0"/>
                </a:solidFill>
              </a:rPr>
              <a:t>Жүрек тоқтаған кезде алғашқы көмек жасанды тыныс алдыруы мен жүректің сыртқы сылауын біруақытта жүргізу арқылы ертерек басталуға тиіс.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solidFill>
                  <a:srgbClr val="00B050"/>
                </a:solidFill>
              </a:rPr>
              <a:t>Егер жасанды тыныс алдыру мен жүректі сылау мүмкіндігі болса оны жүрек дәрі-дәрмектер және тыныс алуды қоздыратын дәрмектерді берумен орайластыру қажет.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844008"/>
          </a:xfrm>
        </p:spPr>
        <p:txBody>
          <a:bodyPr>
            <a:prstTxWarp prst="textChevron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Назарларыңызға </a:t>
            </a:r>
            <a:b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kk-KZ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рахмет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</TotalTime>
  <Words>309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Franklin Gothic Book</vt:lpstr>
      <vt:lpstr>Franklin Gothic Medium</vt:lpstr>
      <vt:lpstr>Times New Roman KZ</vt:lpstr>
      <vt:lpstr>Wingdings</vt:lpstr>
      <vt:lpstr>Wingdings 2</vt:lpstr>
      <vt:lpstr>Трек</vt:lpstr>
      <vt:lpstr>Электр тоғының Адам ағзасына әсері</vt:lpstr>
      <vt:lpstr>Электр тоғының әсерінен болатын зақым электр жарақаты деп аталады</vt:lpstr>
      <vt:lpstr>Тоқтың соғуы – организмге:</vt:lpstr>
      <vt:lpstr>Электр тоғы өткен кезде зардап шегушінің жеке түйсінулері әртүрлі:</vt:lpstr>
      <vt:lpstr>Белгілері:</vt:lpstr>
      <vt:lpstr>Презентация PowerPoint</vt:lpstr>
      <vt:lpstr>Жүйке клеткаларының зақымдалуының нәтижесінде сырқаттар ауыр күйде бастан өткереді</vt:lpstr>
      <vt:lpstr>Электр жарақаты  төрт дәрежеге бөлінеді: </vt:lpstr>
      <vt:lpstr>Электр жарақатындағы алғашқы медициналық көмек</vt:lpstr>
      <vt:lpstr>Презентация PowerPoint</vt:lpstr>
      <vt:lpstr>Презентация PowerPoint</vt:lpstr>
      <vt:lpstr>Назарларыңызға  рахмет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 тоғының Адам ағзасына әсері</dc:title>
  <dc:creator>Acer</dc:creator>
  <cp:lastModifiedBy>Пользователь</cp:lastModifiedBy>
  <cp:revision>24</cp:revision>
  <dcterms:created xsi:type="dcterms:W3CDTF">2013-12-11T13:16:53Z</dcterms:created>
  <dcterms:modified xsi:type="dcterms:W3CDTF">2020-03-25T16:04:42Z</dcterms:modified>
</cp:coreProperties>
</file>